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aleway"/>
      <p:regular r:id="rId17"/>
      <p:bold r:id="rId18"/>
      <p:italic r:id="rId19"/>
      <p:boldItalic r:id="rId20"/>
    </p:embeddedFont>
    <p:embeddedFont>
      <p:font typeface="La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11" Type="http://schemas.openxmlformats.org/officeDocument/2006/relationships/slide" Target="slides/slide6.xml"/><Relationship Id="rId22" Type="http://schemas.openxmlformats.org/officeDocument/2006/relationships/font" Target="fonts/Lato-bold.fntdata"/><Relationship Id="rId10" Type="http://schemas.openxmlformats.org/officeDocument/2006/relationships/slide" Target="slides/slide5.xml"/><Relationship Id="rId21" Type="http://schemas.openxmlformats.org/officeDocument/2006/relationships/font" Target="fonts/Lato-regular.fntdata"/><Relationship Id="rId13" Type="http://schemas.openxmlformats.org/officeDocument/2006/relationships/slide" Target="slides/slide8.xml"/><Relationship Id="rId24" Type="http://schemas.openxmlformats.org/officeDocument/2006/relationships/font" Target="fonts/Lato-boldItalic.fntdata"/><Relationship Id="rId12" Type="http://schemas.openxmlformats.org/officeDocument/2006/relationships/slide" Target="slides/slide7.xml"/><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aleway-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aleway-italic.fntdata"/><Relationship Id="rId6" Type="http://schemas.openxmlformats.org/officeDocument/2006/relationships/slide" Target="slides/slide1.xml"/><Relationship Id="rId18"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 honors thesis: </a:t>
            </a:r>
            <a:r>
              <a:rPr lang="en" sz="1200">
                <a:solidFill>
                  <a:schemeClr val="dk1"/>
                </a:solidFill>
                <a:latin typeface="Times New Roman"/>
                <a:ea typeface="Times New Roman"/>
                <a:cs typeface="Times New Roman"/>
                <a:sym typeface="Times New Roman"/>
              </a:rPr>
              <a:t>IMAGE RECOGNITION SOFTWARE REVEALS POTENTIAL FOR DETECTION OF HYPOLITH COLONIZATION IN THE NAMIB DESERT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a:t>https://docs.google.com/document/d/1cT5HQHCiZ-87ea95nmSdmmjYHpAnMVK3esH_9K9-nL8/edit?usp=sharing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23b0f22da0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23b0f22da0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3b0f22da0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23b0f22da0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f62e49c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f62e49c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Soil microbes can inhabit the top layers of surface soils and provide critical ecosystem services. </a:t>
            </a:r>
            <a:r>
              <a:rPr lang="en" sz="1400">
                <a:solidFill>
                  <a:schemeClr val="dk1"/>
                </a:solidFill>
              </a:rPr>
              <a:t>In regions where plant biomass is sparse, hypolithic microbial communities can account for substantial photosynthetic biomass and provide ecosystem services such as soil stabilization and biogeochemical cycling. </a:t>
            </a:r>
            <a:r>
              <a:rPr b="1" lang="en" sz="1400">
                <a:solidFill>
                  <a:schemeClr val="dk1"/>
                </a:solidFill>
              </a:rPr>
              <a:t>Uncovering hypolith distribution patterns will reveal critical information about dryland ecosystem structure and function.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23b0f22da0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23b0f22da0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3c0473c17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e3c0473c17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200">
                <a:solidFill>
                  <a:srgbClr val="1A9988"/>
                </a:solidFill>
              </a:rPr>
              <a:t>Defining traits</a:t>
            </a:r>
            <a:endParaRPr sz="1200">
              <a:solidFill>
                <a:srgbClr val="1A9988"/>
              </a:solidFill>
            </a:endParaRPr>
          </a:p>
          <a:p>
            <a:pPr indent="-190500" lvl="1" marL="685800" rtl="0" algn="l">
              <a:lnSpc>
                <a:spcPct val="90000"/>
              </a:lnSpc>
              <a:spcBef>
                <a:spcPts val="1000"/>
              </a:spcBef>
              <a:spcAft>
                <a:spcPts val="0"/>
              </a:spcAft>
              <a:buClr>
                <a:srgbClr val="1A9988"/>
              </a:buClr>
              <a:buSzPts val="1200"/>
              <a:buFont typeface="Arial"/>
              <a:buChar char="•"/>
            </a:pPr>
            <a:r>
              <a:rPr lang="en" sz="1200">
                <a:solidFill>
                  <a:srgbClr val="1A9988"/>
                </a:solidFill>
              </a:rPr>
              <a:t>Clast properties </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Length of rock</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Width of rock</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Height of rock</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Colonization height</a:t>
            </a:r>
            <a:endParaRPr sz="1200">
              <a:solidFill>
                <a:srgbClr val="1A9988"/>
              </a:solidFill>
            </a:endParaRPr>
          </a:p>
          <a:p>
            <a:pPr indent="-190500" lvl="1" marL="685800" rtl="0" algn="l">
              <a:lnSpc>
                <a:spcPct val="90000"/>
              </a:lnSpc>
              <a:spcBef>
                <a:spcPts val="1000"/>
              </a:spcBef>
              <a:spcAft>
                <a:spcPts val="0"/>
              </a:spcAft>
              <a:buClr>
                <a:srgbClr val="1A9988"/>
              </a:buClr>
              <a:buSzPts val="1200"/>
              <a:buFont typeface="Arial"/>
              <a:buChar char="•"/>
            </a:pPr>
            <a:r>
              <a:rPr lang="en" sz="1200">
                <a:solidFill>
                  <a:srgbClr val="1A9988"/>
                </a:solidFill>
              </a:rPr>
              <a:t>Color </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 Milky vs translucent quartz rocks</a:t>
            </a:r>
            <a:endParaRPr sz="1200">
              <a:solidFill>
                <a:srgbClr val="1A9988"/>
              </a:solidFill>
            </a:endParaRPr>
          </a:p>
          <a:p>
            <a:pPr indent="0" lvl="0" marL="0" rtl="0" algn="l">
              <a:lnSpc>
                <a:spcPct val="90000"/>
              </a:lnSpc>
              <a:spcBef>
                <a:spcPts val="1000"/>
              </a:spcBef>
              <a:spcAft>
                <a:spcPts val="0"/>
              </a:spcAft>
              <a:buClr>
                <a:schemeClr val="dk1"/>
              </a:buClr>
              <a:buSzPts val="1100"/>
              <a:buFont typeface="Arial"/>
              <a:buNone/>
            </a:pPr>
            <a:r>
              <a:rPr b="1" lang="en" sz="1200">
                <a:solidFill>
                  <a:srgbClr val="1A9988"/>
                </a:solidFill>
              </a:rPr>
              <a:t>Defining distribution</a:t>
            </a:r>
            <a:endParaRPr sz="1200">
              <a:solidFill>
                <a:srgbClr val="1A9988"/>
              </a:solidFill>
            </a:endParaRPr>
          </a:p>
          <a:p>
            <a:pPr indent="-177800" lvl="0" marL="228600" rtl="0" algn="l">
              <a:lnSpc>
                <a:spcPct val="90000"/>
              </a:lnSpc>
              <a:spcBef>
                <a:spcPts val="1000"/>
              </a:spcBef>
              <a:spcAft>
                <a:spcPts val="0"/>
              </a:spcAft>
              <a:buClr>
                <a:srgbClr val="1A9988"/>
              </a:buClr>
              <a:buSzPts val="1200"/>
              <a:buFont typeface="Arial"/>
              <a:buChar char="•"/>
            </a:pPr>
            <a:r>
              <a:rPr lang="en" sz="1200">
                <a:solidFill>
                  <a:srgbClr val="1A9988"/>
                </a:solidFill>
              </a:rPr>
              <a:t>Spatial distribution of quartz rocks within a predetermined area </a:t>
            </a:r>
            <a:endParaRPr sz="1200">
              <a:solidFill>
                <a:srgbClr val="1A9988"/>
              </a:solidFill>
            </a:endParaRPr>
          </a:p>
          <a:p>
            <a:pPr indent="-190500" lvl="0" marL="228600" rtl="0" algn="l">
              <a:lnSpc>
                <a:spcPct val="90000"/>
              </a:lnSpc>
              <a:spcBef>
                <a:spcPts val="1000"/>
              </a:spcBef>
              <a:spcAft>
                <a:spcPts val="0"/>
              </a:spcAft>
              <a:buClr>
                <a:srgbClr val="1A9988"/>
              </a:buClr>
              <a:buSzPts val="1200"/>
              <a:buFont typeface="Arial"/>
              <a:buChar char="•"/>
            </a:pPr>
            <a:r>
              <a:rPr lang="en" sz="1200">
                <a:solidFill>
                  <a:srgbClr val="1A9988"/>
                </a:solidFill>
              </a:rPr>
              <a:t>Percent cover and percent colonized </a:t>
            </a:r>
            <a:endParaRPr sz="1200">
              <a:solidFill>
                <a:srgbClr val="1A9988"/>
              </a:solidFill>
            </a:endParaRPr>
          </a:p>
          <a:p>
            <a:pPr indent="-190500" lvl="2" marL="1143000" rtl="0" algn="l">
              <a:lnSpc>
                <a:spcPct val="90000"/>
              </a:lnSpc>
              <a:spcBef>
                <a:spcPts val="500"/>
              </a:spcBef>
              <a:spcAft>
                <a:spcPts val="0"/>
              </a:spcAft>
              <a:buClr>
                <a:srgbClr val="1A9988"/>
              </a:buClr>
              <a:buSzPts val="1200"/>
              <a:buFont typeface="Arial"/>
              <a:buChar char="•"/>
            </a:pPr>
            <a:r>
              <a:rPr lang="en" sz="1200">
                <a:solidFill>
                  <a:srgbClr val="1A9988"/>
                </a:solidFill>
              </a:rPr>
              <a:t>Clasts colonized – ratio of clasts colonized to uncolonized within a given area</a:t>
            </a:r>
            <a:endParaRPr sz="1200">
              <a:solidFill>
                <a:srgbClr val="1A9988"/>
              </a:solidFill>
            </a:endParaRPr>
          </a:p>
          <a:p>
            <a:pPr indent="-317500" lvl="0" marL="457200" rtl="0" algn="l">
              <a:spcBef>
                <a:spcPts val="0"/>
              </a:spcBef>
              <a:spcAft>
                <a:spcPts val="0"/>
              </a:spcAft>
              <a:buClr>
                <a:schemeClr val="dk1"/>
              </a:buClr>
              <a:buSzPts val="1400"/>
              <a:buChar char="●"/>
            </a:pPr>
            <a:r>
              <a:rPr lang="en" sz="1400">
                <a:solidFill>
                  <a:schemeClr val="dk1"/>
                </a:solidFill>
              </a:rPr>
              <a:t>Prepare tools for measurement: notebook, pen, calipers, field scaled card, sticky notes, mini whiteboard, DSLR/iphone camera, string for grid square sections, iPad</a:t>
            </a:r>
            <a:endParaRPr sz="1400">
              <a:solidFill>
                <a:schemeClr val="dk1"/>
              </a:solidFill>
            </a:endParaRPr>
          </a:p>
          <a:p>
            <a:pPr indent="-317500" lvl="0" marL="457200" rtl="0" algn="l">
              <a:spcBef>
                <a:spcPts val="0"/>
              </a:spcBef>
              <a:spcAft>
                <a:spcPts val="0"/>
              </a:spcAft>
              <a:buClr>
                <a:schemeClr val="dk1"/>
              </a:buClr>
              <a:buSzPts val="1400"/>
              <a:buChar char="●"/>
            </a:pPr>
            <a:r>
              <a:rPr lang="en" sz="1200">
                <a:solidFill>
                  <a:schemeClr val="dk1"/>
                </a:solidFill>
              </a:rPr>
              <a:t>with scale bar for digital tagging and measuring hypolith size </a:t>
            </a:r>
            <a:endParaRPr sz="14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3c0473c17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3c0473c17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f62e49c7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f62e49c7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f62e49c7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f62e49c7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3c0473c1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e3c0473c1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23b0f22da0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23b0f22da0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doi.org/10.1126/science.aaa1668" TargetMode="External"/><Relationship Id="rId4" Type="http://schemas.openxmlformats.org/officeDocument/2006/relationships/hyperlink" Target="https://doi.org/10.1111/1574-6941.12143" TargetMode="External"/><Relationship Id="rId5" Type="http://schemas.openxmlformats.org/officeDocument/2006/relationships/hyperlink" Target="https://doi.org/10.1007/BF00339134" TargetMode="External"/><Relationship Id="rId6" Type="http://schemas.openxmlformats.org/officeDocument/2006/relationships/hyperlink" Target="https://doi.org/10.1186/s40659-020-00296-1" TargetMode="External"/><Relationship Id="rId7" Type="http://schemas.openxmlformats.org/officeDocument/2006/relationships/hyperlink" Target="https://doi.org/10.1038/ismej.2016.11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0.jp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160800" y="1497700"/>
            <a:ext cx="8822400" cy="141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Data Fusion Techniques to Determine Hypolith Colonization and Distribution Patterns </a:t>
            </a:r>
            <a:endParaRPr sz="3000"/>
          </a:p>
        </p:txBody>
      </p:sp>
      <p:sp>
        <p:nvSpPr>
          <p:cNvPr id="87" name="Google Shape;87;p13"/>
          <p:cNvSpPr txBox="1"/>
          <p:nvPr/>
        </p:nvSpPr>
        <p:spPr>
          <a:xfrm>
            <a:off x="160800" y="2648450"/>
            <a:ext cx="3962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Eliana M. Benites and Heather L. Throop</a:t>
            </a:r>
            <a:endParaRPr sz="1500"/>
          </a:p>
        </p:txBody>
      </p:sp>
      <p:sp>
        <p:nvSpPr>
          <p:cNvPr id="88" name="Google Shape;88;p13"/>
          <p:cNvSpPr txBox="1"/>
          <p:nvPr/>
        </p:nvSpPr>
        <p:spPr>
          <a:xfrm>
            <a:off x="160800" y="2908000"/>
            <a:ext cx="8449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School of Earth and Space Exploration, Arizona State University, Tempe, AZ</a:t>
            </a:r>
            <a:endParaRPr sz="1500"/>
          </a:p>
        </p:txBody>
      </p:sp>
      <p:pic>
        <p:nvPicPr>
          <p:cNvPr id="89" name="Google Shape;89;p13"/>
          <p:cNvPicPr preferRelativeResize="0"/>
          <p:nvPr/>
        </p:nvPicPr>
        <p:blipFill>
          <a:blip r:embed="rId3">
            <a:alphaModFix/>
          </a:blip>
          <a:stretch>
            <a:fillRect/>
          </a:stretch>
        </p:blipFill>
        <p:spPr>
          <a:xfrm>
            <a:off x="0" y="4362125"/>
            <a:ext cx="9144001" cy="781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idx="4294967295" type="subTitle"/>
          </p:nvPr>
        </p:nvSpPr>
        <p:spPr>
          <a:xfrm>
            <a:off x="114275" y="613475"/>
            <a:ext cx="42624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200"/>
              </a:spcAft>
              <a:buNone/>
            </a:pPr>
            <a:r>
              <a:rPr b="1" lang="en" sz="2300">
                <a:solidFill>
                  <a:schemeClr val="dk1"/>
                </a:solidFill>
              </a:rPr>
              <a:t>References</a:t>
            </a:r>
            <a:endParaRPr sz="1800">
              <a:solidFill>
                <a:schemeClr val="dk1"/>
              </a:solidFill>
            </a:endParaRPr>
          </a:p>
        </p:txBody>
      </p:sp>
      <p:sp>
        <p:nvSpPr>
          <p:cNvPr id="174" name="Google Shape;174;p22"/>
          <p:cNvSpPr txBox="1"/>
          <p:nvPr/>
        </p:nvSpPr>
        <p:spPr>
          <a:xfrm>
            <a:off x="212450" y="1416150"/>
            <a:ext cx="87417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Ahlström, A., Raupach, M.R., Schurgers, G., Smith, B., Arneth, A., Jung, M., Reichstein, M., Canadell, J.G., Friedlingstein, P., Jain, A.K., Kato, E., Poulter, B., Sitch, S., Stocker, B.D., Viovy, N., Wang, Y.P., Wiltshire, A., Zaehle, S., Zeng, N., 2015. The dominant role of semi-arid ecosystems in the trend and variability of the land CO2 sink. Science 348, 895–899. </a:t>
            </a:r>
            <a:r>
              <a:rPr lang="en" sz="1100" u="sng">
                <a:solidFill>
                  <a:srgbClr val="1155CC"/>
                </a:solidFill>
                <a:hlinkClick r:id="rId3">
                  <a:extLst>
                    <a:ext uri="{A12FA001-AC4F-418D-AE19-62706E023703}">
                      <ahyp:hlinkClr val="tx"/>
                    </a:ext>
                  </a:extLst>
                </a:hlinkClick>
              </a:rPr>
              <a:t>https://doi.org/10.1126/science.aaa1668</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Blaire Steven, La Verne Gallegos-Graves, Jayne Belnap, Cheryl R. Kuske, Dryland soil microbial communities display spatial biogeographic patterns associated with soil depth and soil parent material, FEMS Microbiology Ecology, Volume 86, Issue 1, October 2013, Pages 101–113, </a:t>
            </a:r>
            <a:r>
              <a:rPr lang="en" sz="1100" u="sng">
                <a:solidFill>
                  <a:srgbClr val="1155CC"/>
                </a:solidFill>
                <a:hlinkClick r:id="rId4">
                  <a:extLst>
                    <a:ext uri="{A12FA001-AC4F-418D-AE19-62706E023703}">
                      <ahyp:hlinkClr val="tx"/>
                    </a:ext>
                  </a:extLst>
                </a:hlinkClick>
              </a:rPr>
              <a:t>https://doi.org/10.1111/1574-6941.12143</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Cavicchioli, R. et al. Life and applications of extremeophiles. Environmental Microbiology (2011). doi:10.1111/j.1462-2920.2011.02512.x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solidFill>
                  <a:srgbClr val="333333"/>
                </a:solidFill>
                <a:highlight>
                  <a:srgbClr val="FCFCFC"/>
                </a:highlight>
              </a:rPr>
              <a:t>Chan Y, Lacap DC, Lau MC, Ha KY, Warren-Rhodes KA, Cockell CS, Cowan DA, McKay CP, Pointing SB (2012) Hypolithic microbial communities: between a rock and a hard place. Environ Microbiol 14:2272–2282</a:t>
            </a:r>
            <a:endParaRPr sz="1100"/>
          </a:p>
          <a:p>
            <a:pPr indent="0" lvl="0" marL="0" rtl="0" algn="l">
              <a:spcBef>
                <a:spcPts val="0"/>
              </a:spcBef>
              <a:spcAft>
                <a:spcPts val="0"/>
              </a:spcAft>
              <a:buNone/>
            </a:pPr>
            <a:r>
              <a:rPr lang="en" sz="1100"/>
              <a:t>Kristjánsson, J.K., Hreggvidsson, G.O. Ecology and habitats of extremophiles. World Journal of Microbiology &amp; Biotechnology 11, 17–25 (1995). </a:t>
            </a:r>
            <a:r>
              <a:rPr lang="en" sz="1100" u="sng">
                <a:solidFill>
                  <a:srgbClr val="1155CC"/>
                </a:solidFill>
                <a:hlinkClick r:id="rId5">
                  <a:extLst>
                    <a:ext uri="{A12FA001-AC4F-418D-AE19-62706E023703}">
                      <ahyp:hlinkClr val="tx"/>
                    </a:ext>
                  </a:extLst>
                </a:hlinkClick>
              </a:rPr>
              <a:t>https://doi.org/10.1007/BF00339134</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Vásquez-Dean, J., Maza, F., Morel, I. et al. Microbial communities from arid environments on a global scale. A systematic review. Biol Res 53, 29 (2020). </a:t>
            </a:r>
            <a:r>
              <a:rPr lang="en" sz="1100" u="sng">
                <a:solidFill>
                  <a:srgbClr val="1155CC"/>
                </a:solidFill>
                <a:hlinkClick r:id="rId6">
                  <a:extLst>
                    <a:ext uri="{A12FA001-AC4F-418D-AE19-62706E023703}">
                      <ahyp:hlinkClr val="tx"/>
                    </a:ext>
                  </a:extLst>
                </a:hlinkClick>
              </a:rPr>
              <a:t>https://doi.org/10.1186/s40659-020-00296-1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Yanagawa, K., Ijiri, A., Breuker, A. et al. Defining boundaries for the distribution of microbial communities beneath the sediment-buried, hydrothermally active seafloor. ISME J 11, 529–542 (2017). </a:t>
            </a:r>
            <a:r>
              <a:rPr lang="en" sz="1100" u="sng">
                <a:solidFill>
                  <a:srgbClr val="1155CC"/>
                </a:solidFill>
                <a:hlinkClick r:id="rId7">
                  <a:extLst>
                    <a:ext uri="{A12FA001-AC4F-418D-AE19-62706E023703}">
                      <ahyp:hlinkClr val="tx"/>
                    </a:ext>
                  </a:extLst>
                </a:hlinkClick>
              </a:rPr>
              <a:t>https://doi.org/10.1038/ismej.2016.119</a:t>
            </a:r>
            <a:endParaRPr b="1" sz="1100">
              <a:highlight>
                <a:srgbClr val="FFF2CC"/>
              </a:highlight>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3"/>
          <p:cNvSpPr txBox="1"/>
          <p:nvPr/>
        </p:nvSpPr>
        <p:spPr>
          <a:xfrm>
            <a:off x="2371800" y="2317800"/>
            <a:ext cx="4400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t>Thank you!</a:t>
            </a:r>
            <a:endParaRPr b="1" sz="2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idx="1" type="subTitle"/>
          </p:nvPr>
        </p:nvSpPr>
        <p:spPr>
          <a:xfrm>
            <a:off x="114275" y="613475"/>
            <a:ext cx="19629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Introduction</a:t>
            </a:r>
            <a:endParaRPr sz="1800">
              <a:solidFill>
                <a:schemeClr val="dk1"/>
              </a:solidFill>
            </a:endParaRPr>
          </a:p>
        </p:txBody>
      </p:sp>
      <p:sp>
        <p:nvSpPr>
          <p:cNvPr id="95" name="Google Shape;95;p14"/>
          <p:cNvSpPr txBox="1"/>
          <p:nvPr/>
        </p:nvSpPr>
        <p:spPr>
          <a:xfrm>
            <a:off x="59075" y="1250725"/>
            <a:ext cx="5367600" cy="3124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en"/>
              <a:t>Drylands</a:t>
            </a:r>
            <a:r>
              <a:rPr lang="en"/>
              <a:t> are </a:t>
            </a:r>
            <a:r>
              <a:rPr b="1" lang="en"/>
              <a:t>water-limited systems</a:t>
            </a:r>
            <a:endParaRPr b="1"/>
          </a:p>
          <a:p>
            <a:pPr indent="-311150" lvl="1" marL="914400" rtl="0" algn="l">
              <a:spcBef>
                <a:spcPts val="0"/>
              </a:spcBef>
              <a:spcAft>
                <a:spcPts val="0"/>
              </a:spcAft>
              <a:buSzPts val="1300"/>
              <a:buChar char="○"/>
            </a:pPr>
            <a:r>
              <a:rPr lang="en" sz="1300"/>
              <a:t>Cover 45% of the Earth’s land surface</a:t>
            </a:r>
            <a:endParaRPr sz="1300"/>
          </a:p>
          <a:p>
            <a:pPr indent="-311150" lvl="1" marL="914400" rtl="0" algn="l">
              <a:spcBef>
                <a:spcPts val="0"/>
              </a:spcBef>
              <a:spcAft>
                <a:spcPts val="0"/>
              </a:spcAft>
              <a:buSzPts val="1300"/>
              <a:buFont typeface="Lato"/>
              <a:buChar char="○"/>
            </a:pPr>
            <a:r>
              <a:rPr lang="en" sz="1300"/>
              <a:t>Characterized by the </a:t>
            </a:r>
            <a:r>
              <a:rPr b="1" lang="en" sz="1300"/>
              <a:t>absence of water</a:t>
            </a:r>
            <a:r>
              <a:rPr lang="en" sz="1300"/>
              <a:t>, </a:t>
            </a:r>
            <a:r>
              <a:rPr b="1" lang="en" sz="1300"/>
              <a:t>low organic matter</a:t>
            </a:r>
            <a:r>
              <a:rPr lang="en" sz="1300"/>
              <a:t>, </a:t>
            </a:r>
            <a:r>
              <a:rPr b="1" lang="en" sz="1300"/>
              <a:t>high UV radiation,</a:t>
            </a:r>
            <a:r>
              <a:rPr lang="en" sz="1300"/>
              <a:t> </a:t>
            </a:r>
            <a:r>
              <a:rPr b="1" lang="en" sz="1300"/>
              <a:t>fluctuations of soil pH</a:t>
            </a:r>
            <a:r>
              <a:rPr lang="en" sz="1300"/>
              <a:t>, and </a:t>
            </a:r>
            <a:r>
              <a:rPr b="1" lang="en" sz="1300"/>
              <a:t>extreme temperatures</a:t>
            </a:r>
            <a:endParaRPr b="1" sz="1300"/>
          </a:p>
          <a:p>
            <a:pPr indent="0" lvl="0" marL="0" rtl="0" algn="l">
              <a:spcBef>
                <a:spcPts val="0"/>
              </a:spcBef>
              <a:spcAft>
                <a:spcPts val="0"/>
              </a:spcAft>
              <a:buNone/>
            </a:pPr>
            <a:r>
              <a:t/>
            </a:r>
            <a:endParaRPr b="1" sz="1300"/>
          </a:p>
          <a:p>
            <a:pPr indent="-317500" lvl="0" marL="457200" rtl="0" algn="l">
              <a:spcBef>
                <a:spcPts val="0"/>
              </a:spcBef>
              <a:spcAft>
                <a:spcPts val="0"/>
              </a:spcAft>
              <a:buSzPts val="1400"/>
              <a:buChar char="●"/>
            </a:pPr>
            <a:r>
              <a:rPr lang="en"/>
              <a:t>At the microscopic scale, microbial life can flourish within surrounding desert rocks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Lato"/>
              <a:buChar char="●"/>
            </a:pPr>
            <a:r>
              <a:rPr lang="en"/>
              <a:t>Severe environmental stressors</a:t>
            </a:r>
            <a:r>
              <a:rPr b="1" lang="en"/>
              <a:t> influence </a:t>
            </a:r>
            <a:r>
              <a:rPr lang="en"/>
              <a:t>precipitation events, evaporation, humidity, and limits the availability of water to microbial communities</a:t>
            </a:r>
            <a:endParaRPr/>
          </a:p>
          <a:p>
            <a:pPr indent="-317500" lvl="1" marL="914400" rtl="0" algn="l">
              <a:spcBef>
                <a:spcPts val="0"/>
              </a:spcBef>
              <a:spcAft>
                <a:spcPts val="0"/>
              </a:spcAft>
              <a:buSzPts val="1400"/>
              <a:buChar char="○"/>
            </a:pPr>
            <a:r>
              <a:rPr b="1" lang="en"/>
              <a:t>This limitation generates a </a:t>
            </a:r>
            <a:r>
              <a:rPr b="1" lang="en" u="sng"/>
              <a:t>microbial stress-adaptive mechanism</a:t>
            </a:r>
            <a:endParaRPr/>
          </a:p>
        </p:txBody>
      </p:sp>
      <p:pic>
        <p:nvPicPr>
          <p:cNvPr id="96" name="Google Shape;96;p14"/>
          <p:cNvPicPr preferRelativeResize="0"/>
          <p:nvPr/>
        </p:nvPicPr>
        <p:blipFill>
          <a:blip r:embed="rId3">
            <a:alphaModFix/>
          </a:blip>
          <a:stretch>
            <a:fillRect/>
          </a:stretch>
        </p:blipFill>
        <p:spPr>
          <a:xfrm>
            <a:off x="5426674" y="1249250"/>
            <a:ext cx="3602724" cy="2645001"/>
          </a:xfrm>
          <a:prstGeom prst="rect">
            <a:avLst/>
          </a:prstGeom>
          <a:noFill/>
          <a:ln>
            <a:noFill/>
          </a:ln>
        </p:spPr>
      </p:pic>
      <p:sp>
        <p:nvSpPr>
          <p:cNvPr id="97" name="Google Shape;97;p14"/>
          <p:cNvSpPr txBox="1"/>
          <p:nvPr/>
        </p:nvSpPr>
        <p:spPr>
          <a:xfrm>
            <a:off x="59075" y="4312200"/>
            <a:ext cx="85647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en" u="sng"/>
              <a:t>Hypoliths</a:t>
            </a:r>
            <a:r>
              <a:rPr lang="en"/>
              <a:t> are translucent to semi-translucent rocks where photosynthetic cyanobacteria and other microorganisms occupy the underside</a:t>
            </a:r>
            <a:endParaRPr/>
          </a:p>
          <a:p>
            <a:pPr indent="-317500" lvl="1" marL="914400" rtl="0" algn="l">
              <a:spcBef>
                <a:spcPts val="0"/>
              </a:spcBef>
              <a:spcAft>
                <a:spcPts val="0"/>
              </a:spcAft>
              <a:buSzPts val="1400"/>
              <a:buChar char="○"/>
            </a:pPr>
            <a:r>
              <a:rPr lang="en" sz="1200"/>
              <a:t>Microbes utilize rocks for protection from the harsh environmental conditions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txBox="1"/>
          <p:nvPr>
            <p:ph idx="1" type="subTitle"/>
          </p:nvPr>
        </p:nvSpPr>
        <p:spPr>
          <a:xfrm>
            <a:off x="114275" y="613475"/>
            <a:ext cx="35901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Question &amp; Objectives</a:t>
            </a:r>
            <a:endParaRPr sz="1800">
              <a:solidFill>
                <a:schemeClr val="dk1"/>
              </a:solidFill>
            </a:endParaRPr>
          </a:p>
        </p:txBody>
      </p:sp>
      <p:sp>
        <p:nvSpPr>
          <p:cNvPr id="103" name="Google Shape;103;p15"/>
          <p:cNvSpPr txBox="1"/>
          <p:nvPr/>
        </p:nvSpPr>
        <p:spPr>
          <a:xfrm>
            <a:off x="124125" y="4015150"/>
            <a:ext cx="5647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Uncovering hypolith distribution patterns will reveal critical information about dryland ecosystem structure and function.</a:t>
            </a:r>
            <a:endParaRPr sz="1600"/>
          </a:p>
        </p:txBody>
      </p:sp>
      <p:sp>
        <p:nvSpPr>
          <p:cNvPr id="104" name="Google Shape;104;p15"/>
          <p:cNvSpPr txBox="1"/>
          <p:nvPr/>
        </p:nvSpPr>
        <p:spPr>
          <a:xfrm>
            <a:off x="164025" y="2352850"/>
            <a:ext cx="5420400" cy="166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980000"/>
              </a:buClr>
              <a:buSzPts val="1600"/>
              <a:buAutoNum type="arabicPeriod"/>
            </a:pPr>
            <a:r>
              <a:rPr b="1" lang="en" sz="1600">
                <a:solidFill>
                  <a:srgbClr val="980000"/>
                </a:solidFill>
              </a:rPr>
              <a:t>Develop novel methods </a:t>
            </a:r>
            <a:r>
              <a:rPr lang="en" sz="1600">
                <a:solidFill>
                  <a:srgbClr val="980000"/>
                </a:solidFill>
              </a:rPr>
              <a:t>for automated estimation of broad spatial scale hypolith distribution leveraging off-the-shelf equipment.</a:t>
            </a:r>
            <a:endParaRPr sz="1600">
              <a:solidFill>
                <a:srgbClr val="980000"/>
              </a:solidFill>
            </a:endParaRPr>
          </a:p>
          <a:p>
            <a:pPr indent="-330200" lvl="0" marL="457200" rtl="0" algn="l">
              <a:spcBef>
                <a:spcPts val="0"/>
              </a:spcBef>
              <a:spcAft>
                <a:spcPts val="0"/>
              </a:spcAft>
              <a:buClr>
                <a:srgbClr val="980000"/>
              </a:buClr>
              <a:buSzPts val="1600"/>
              <a:buAutoNum type="arabicPeriod"/>
            </a:pPr>
            <a:r>
              <a:rPr b="1" lang="en" sz="1600">
                <a:solidFill>
                  <a:srgbClr val="980000"/>
                </a:solidFill>
              </a:rPr>
              <a:t>Understand </a:t>
            </a:r>
            <a:r>
              <a:rPr lang="en" sz="1600">
                <a:solidFill>
                  <a:srgbClr val="980000"/>
                </a:solidFill>
              </a:rPr>
              <a:t>hypolith distribution at a broader scale to provide insight to the relationships between soil stability and total surface area of hypoliths.</a:t>
            </a:r>
            <a:endParaRPr>
              <a:solidFill>
                <a:srgbClr val="980000"/>
              </a:solidFill>
              <a:latin typeface="Lato"/>
              <a:ea typeface="Lato"/>
              <a:cs typeface="Lato"/>
              <a:sym typeface="Lato"/>
            </a:endParaRPr>
          </a:p>
        </p:txBody>
      </p:sp>
      <p:sp>
        <p:nvSpPr>
          <p:cNvPr id="105" name="Google Shape;105;p15"/>
          <p:cNvSpPr txBox="1"/>
          <p:nvPr/>
        </p:nvSpPr>
        <p:spPr>
          <a:xfrm>
            <a:off x="164025" y="1429450"/>
            <a:ext cx="5567700" cy="9234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900"/>
              </a:spcAft>
              <a:buNone/>
            </a:pPr>
            <a:r>
              <a:rPr lang="en" sz="1600"/>
              <a:t>Research regarding the traits and distribution of hypolithic communities and how they vary in the Sonoran Desert remains largely unexplored.</a:t>
            </a:r>
            <a:endParaRPr sz="1800"/>
          </a:p>
        </p:txBody>
      </p:sp>
      <p:pic>
        <p:nvPicPr>
          <p:cNvPr id="106" name="Google Shape;106;p15"/>
          <p:cNvPicPr preferRelativeResize="0"/>
          <p:nvPr/>
        </p:nvPicPr>
        <p:blipFill>
          <a:blip r:embed="rId3">
            <a:alphaModFix/>
          </a:blip>
          <a:stretch>
            <a:fillRect/>
          </a:stretch>
        </p:blipFill>
        <p:spPr>
          <a:xfrm>
            <a:off x="5851425" y="507300"/>
            <a:ext cx="3319598" cy="2212501"/>
          </a:xfrm>
          <a:prstGeom prst="rect">
            <a:avLst/>
          </a:prstGeom>
          <a:noFill/>
          <a:ln>
            <a:noFill/>
          </a:ln>
        </p:spPr>
      </p:pic>
      <p:pic>
        <p:nvPicPr>
          <p:cNvPr id="107" name="Google Shape;107;p15"/>
          <p:cNvPicPr preferRelativeResize="0"/>
          <p:nvPr/>
        </p:nvPicPr>
        <p:blipFill>
          <a:blip r:embed="rId4">
            <a:alphaModFix/>
          </a:blip>
          <a:stretch>
            <a:fillRect/>
          </a:stretch>
        </p:blipFill>
        <p:spPr>
          <a:xfrm>
            <a:off x="5851425" y="2719803"/>
            <a:ext cx="3319600" cy="23711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129775" y="2797503"/>
            <a:ext cx="2197557" cy="1680474"/>
          </a:xfrm>
          <a:prstGeom prst="rect">
            <a:avLst/>
          </a:prstGeom>
          <a:noFill/>
          <a:ln>
            <a:noFill/>
          </a:ln>
        </p:spPr>
      </p:pic>
      <p:sp>
        <p:nvSpPr>
          <p:cNvPr id="113" name="Google Shape;113;p16"/>
          <p:cNvSpPr txBox="1"/>
          <p:nvPr>
            <p:ph idx="1" type="subTitle"/>
          </p:nvPr>
        </p:nvSpPr>
        <p:spPr>
          <a:xfrm>
            <a:off x="100450" y="4739095"/>
            <a:ext cx="4677000" cy="40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1018"/>
              <a:buNone/>
            </a:pPr>
            <a:r>
              <a:rPr lang="en" sz="1200"/>
              <a:t>Field Site: Papago Park (33°27'24.8"N 111°56'37.5"W)</a:t>
            </a:r>
            <a:endParaRPr sz="1200"/>
          </a:p>
        </p:txBody>
      </p:sp>
      <p:sp>
        <p:nvSpPr>
          <p:cNvPr id="114" name="Google Shape;114;p16"/>
          <p:cNvSpPr txBox="1"/>
          <p:nvPr/>
        </p:nvSpPr>
        <p:spPr>
          <a:xfrm>
            <a:off x="129775" y="4548424"/>
            <a:ext cx="2197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https://goo.gl/maps/7xHySD3zoUX73BFb8</a:t>
            </a:r>
            <a:endParaRPr sz="800"/>
          </a:p>
        </p:txBody>
      </p:sp>
      <p:pic>
        <p:nvPicPr>
          <p:cNvPr id="115" name="Google Shape;115;p16"/>
          <p:cNvPicPr preferRelativeResize="0"/>
          <p:nvPr/>
        </p:nvPicPr>
        <p:blipFill>
          <a:blip r:embed="rId4">
            <a:alphaModFix/>
          </a:blip>
          <a:stretch>
            <a:fillRect/>
          </a:stretch>
        </p:blipFill>
        <p:spPr>
          <a:xfrm>
            <a:off x="2854798" y="2755425"/>
            <a:ext cx="1958502" cy="1917382"/>
          </a:xfrm>
          <a:prstGeom prst="rect">
            <a:avLst/>
          </a:prstGeom>
          <a:noFill/>
          <a:ln>
            <a:noFill/>
          </a:ln>
        </p:spPr>
      </p:pic>
      <p:cxnSp>
        <p:nvCxnSpPr>
          <p:cNvPr id="116" name="Google Shape;116;p16"/>
          <p:cNvCxnSpPr/>
          <p:nvPr/>
        </p:nvCxnSpPr>
        <p:spPr>
          <a:xfrm flipH="1">
            <a:off x="1433655" y="2830936"/>
            <a:ext cx="2010600" cy="809100"/>
          </a:xfrm>
          <a:prstGeom prst="straightConnector1">
            <a:avLst/>
          </a:prstGeom>
          <a:noFill/>
          <a:ln cap="flat" cmpd="sng" w="28575">
            <a:solidFill>
              <a:schemeClr val="dk1"/>
            </a:solidFill>
            <a:prstDash val="solid"/>
            <a:round/>
            <a:headEnd len="med" w="med" type="none"/>
            <a:tailEnd len="med" w="med" type="none"/>
          </a:ln>
        </p:spPr>
      </p:cxnSp>
      <p:cxnSp>
        <p:nvCxnSpPr>
          <p:cNvPr id="117" name="Google Shape;117;p16"/>
          <p:cNvCxnSpPr/>
          <p:nvPr/>
        </p:nvCxnSpPr>
        <p:spPr>
          <a:xfrm rot="10800000">
            <a:off x="1433472" y="3649472"/>
            <a:ext cx="1950000" cy="921000"/>
          </a:xfrm>
          <a:prstGeom prst="straightConnector1">
            <a:avLst/>
          </a:prstGeom>
          <a:noFill/>
          <a:ln cap="flat" cmpd="sng" w="28575">
            <a:solidFill>
              <a:schemeClr val="dk1"/>
            </a:solidFill>
            <a:prstDash val="solid"/>
            <a:round/>
            <a:headEnd len="med" w="med" type="none"/>
            <a:tailEnd len="med" w="med" type="none"/>
          </a:ln>
        </p:spPr>
      </p:cxnSp>
      <p:sp>
        <p:nvSpPr>
          <p:cNvPr id="118" name="Google Shape;118;p16"/>
          <p:cNvSpPr/>
          <p:nvPr/>
        </p:nvSpPr>
        <p:spPr>
          <a:xfrm>
            <a:off x="2854805" y="2755425"/>
            <a:ext cx="1958400" cy="19173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6"/>
          <p:cNvSpPr txBox="1"/>
          <p:nvPr>
            <p:ph idx="1" type="subTitle"/>
          </p:nvPr>
        </p:nvSpPr>
        <p:spPr>
          <a:xfrm>
            <a:off x="114275" y="613475"/>
            <a:ext cx="35901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Methods</a:t>
            </a:r>
            <a:endParaRPr sz="1800">
              <a:solidFill>
                <a:schemeClr val="dk1"/>
              </a:solidFill>
            </a:endParaRPr>
          </a:p>
        </p:txBody>
      </p:sp>
      <p:sp>
        <p:nvSpPr>
          <p:cNvPr id="120" name="Google Shape;120;p16"/>
          <p:cNvSpPr txBox="1"/>
          <p:nvPr/>
        </p:nvSpPr>
        <p:spPr>
          <a:xfrm>
            <a:off x="2040975" y="743725"/>
            <a:ext cx="21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21" name="Google Shape;121;p16"/>
          <p:cNvSpPr txBox="1"/>
          <p:nvPr/>
        </p:nvSpPr>
        <p:spPr>
          <a:xfrm>
            <a:off x="63675" y="1339663"/>
            <a:ext cx="61521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Selected 6 sites at Papago park (PAPA) and 6 sites at Desert Botanical Garden (DBG) in the Sonoran Desert (total 12)</a:t>
            </a:r>
            <a:endParaRPr/>
          </a:p>
          <a:p>
            <a:pPr indent="-317500" lvl="0" marL="457200" rtl="0" algn="l">
              <a:spcBef>
                <a:spcPts val="0"/>
              </a:spcBef>
              <a:spcAft>
                <a:spcPts val="0"/>
              </a:spcAft>
              <a:buSzPts val="1400"/>
              <a:buChar char="●"/>
            </a:pPr>
            <a:r>
              <a:rPr lang="en"/>
              <a:t>Determine area of interest (AOI) </a:t>
            </a:r>
            <a:endParaRPr/>
          </a:p>
          <a:p>
            <a:pPr indent="-317500" lvl="1" marL="914400" rtl="0" algn="l">
              <a:spcBef>
                <a:spcPts val="0"/>
              </a:spcBef>
              <a:spcAft>
                <a:spcPts val="0"/>
              </a:spcAft>
              <a:buSzPts val="1400"/>
              <a:buChar char="○"/>
            </a:pPr>
            <a:r>
              <a:rPr lang="en"/>
              <a:t>Stable crust and multiple quartz rocks</a:t>
            </a:r>
            <a:endParaRPr/>
          </a:p>
          <a:p>
            <a:pPr indent="-317500" lvl="0" marL="457200" rtl="0" algn="l">
              <a:spcBef>
                <a:spcPts val="0"/>
              </a:spcBef>
              <a:spcAft>
                <a:spcPts val="0"/>
              </a:spcAft>
              <a:buSzPts val="1400"/>
              <a:buChar char="●"/>
            </a:pPr>
            <a:r>
              <a:rPr lang="en"/>
              <a:t>Place grid square on AOI (0.5m x 0.5m) in a plot of 4.5m x 4.5m</a:t>
            </a:r>
            <a:endParaRPr sz="1900"/>
          </a:p>
        </p:txBody>
      </p:sp>
      <p:sp>
        <p:nvSpPr>
          <p:cNvPr id="122" name="Google Shape;122;p16"/>
          <p:cNvSpPr txBox="1"/>
          <p:nvPr/>
        </p:nvSpPr>
        <p:spPr>
          <a:xfrm>
            <a:off x="5340775" y="3302800"/>
            <a:ext cx="37749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Photo</a:t>
            </a:r>
            <a:r>
              <a:rPr lang="en"/>
              <a:t> of grid square placed on AOI</a:t>
            </a:r>
            <a:endParaRPr sz="1200"/>
          </a:p>
          <a:p>
            <a:pPr indent="-317500" lvl="0" marL="457200" rtl="0" algn="l">
              <a:spcBef>
                <a:spcPts val="0"/>
              </a:spcBef>
              <a:spcAft>
                <a:spcPts val="0"/>
              </a:spcAft>
              <a:buClr>
                <a:srgbClr val="980000"/>
              </a:buClr>
              <a:buSzPts val="1400"/>
              <a:buChar char="●"/>
            </a:pPr>
            <a:r>
              <a:rPr lang="en">
                <a:solidFill>
                  <a:srgbClr val="980000"/>
                </a:solidFill>
              </a:rPr>
              <a:t>Photograph, tag, and count each quartz rock in grid square (using field scaled card)</a:t>
            </a:r>
            <a:endParaRPr/>
          </a:p>
          <a:p>
            <a:pPr indent="0" lvl="0" marL="0" rtl="0" algn="l">
              <a:spcBef>
                <a:spcPts val="0"/>
              </a:spcBef>
              <a:spcAft>
                <a:spcPts val="0"/>
              </a:spcAft>
              <a:buNone/>
            </a:pPr>
            <a:r>
              <a:t/>
            </a:r>
            <a:endParaRPr>
              <a:latin typeface="Lato"/>
              <a:ea typeface="Lato"/>
              <a:cs typeface="Lato"/>
              <a:sym typeface="Lato"/>
            </a:endParaRPr>
          </a:p>
        </p:txBody>
      </p:sp>
      <p:pic>
        <p:nvPicPr>
          <p:cNvPr id="123" name="Google Shape;123;p16"/>
          <p:cNvPicPr preferRelativeResize="0"/>
          <p:nvPr/>
        </p:nvPicPr>
        <p:blipFill rotWithShape="1">
          <a:blip r:embed="rId5">
            <a:alphaModFix/>
          </a:blip>
          <a:srcRect b="0" l="0" r="0" t="4379"/>
          <a:stretch/>
        </p:blipFill>
        <p:spPr>
          <a:xfrm rot="-5400000">
            <a:off x="6657712" y="15190"/>
            <a:ext cx="2029098" cy="29434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rotWithShape="1">
          <a:blip r:embed="rId3">
            <a:alphaModFix/>
          </a:blip>
          <a:srcRect b="7842" l="0" r="0" t="17104"/>
          <a:stretch/>
        </p:blipFill>
        <p:spPr>
          <a:xfrm>
            <a:off x="5211325" y="495975"/>
            <a:ext cx="3412400" cy="1706725"/>
          </a:xfrm>
          <a:prstGeom prst="rect">
            <a:avLst/>
          </a:prstGeom>
          <a:noFill/>
          <a:ln>
            <a:noFill/>
          </a:ln>
        </p:spPr>
      </p:pic>
      <p:pic>
        <p:nvPicPr>
          <p:cNvPr id="129" name="Google Shape;129;p17"/>
          <p:cNvPicPr preferRelativeResize="0"/>
          <p:nvPr/>
        </p:nvPicPr>
        <p:blipFill rotWithShape="1">
          <a:blip r:embed="rId4">
            <a:alphaModFix/>
          </a:blip>
          <a:srcRect b="11130" l="1439" r="-1440" t="7747"/>
          <a:stretch/>
        </p:blipFill>
        <p:spPr>
          <a:xfrm>
            <a:off x="5211325" y="2202700"/>
            <a:ext cx="3353426" cy="2940800"/>
          </a:xfrm>
          <a:prstGeom prst="rect">
            <a:avLst/>
          </a:prstGeom>
          <a:noFill/>
          <a:ln>
            <a:noFill/>
          </a:ln>
        </p:spPr>
      </p:pic>
      <p:sp>
        <p:nvSpPr>
          <p:cNvPr id="130" name="Google Shape;130;p17"/>
          <p:cNvSpPr txBox="1"/>
          <p:nvPr>
            <p:ph idx="1" type="subTitle"/>
          </p:nvPr>
        </p:nvSpPr>
        <p:spPr>
          <a:xfrm>
            <a:off x="114275" y="613475"/>
            <a:ext cx="42624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Methods of ~680 quartz rocks</a:t>
            </a:r>
            <a:endParaRPr sz="1800">
              <a:solidFill>
                <a:schemeClr val="dk1"/>
              </a:solidFill>
            </a:endParaRPr>
          </a:p>
        </p:txBody>
      </p:sp>
      <p:pic>
        <p:nvPicPr>
          <p:cNvPr id="131" name="Google Shape;131;p17"/>
          <p:cNvPicPr preferRelativeResize="0"/>
          <p:nvPr/>
        </p:nvPicPr>
        <p:blipFill>
          <a:blip r:embed="rId5">
            <a:alphaModFix/>
          </a:blip>
          <a:stretch>
            <a:fillRect/>
          </a:stretch>
        </p:blipFill>
        <p:spPr>
          <a:xfrm>
            <a:off x="967350" y="1648225"/>
            <a:ext cx="3664853" cy="2940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8"/>
          <p:cNvPicPr preferRelativeResize="0"/>
          <p:nvPr/>
        </p:nvPicPr>
        <p:blipFill rotWithShape="1">
          <a:blip r:embed="rId3">
            <a:alphaModFix/>
          </a:blip>
          <a:srcRect b="0" l="0" r="1458" t="0"/>
          <a:stretch/>
        </p:blipFill>
        <p:spPr>
          <a:xfrm>
            <a:off x="203338" y="1628525"/>
            <a:ext cx="4368663" cy="2571750"/>
          </a:xfrm>
          <a:prstGeom prst="rect">
            <a:avLst/>
          </a:prstGeom>
          <a:noFill/>
          <a:ln>
            <a:noFill/>
          </a:ln>
        </p:spPr>
      </p:pic>
      <p:pic>
        <p:nvPicPr>
          <p:cNvPr id="137" name="Google Shape;137;p18"/>
          <p:cNvPicPr preferRelativeResize="0"/>
          <p:nvPr/>
        </p:nvPicPr>
        <p:blipFill rotWithShape="1">
          <a:blip r:embed="rId4">
            <a:alphaModFix/>
          </a:blip>
          <a:srcRect b="0" l="1458" r="0" t="0"/>
          <a:stretch/>
        </p:blipFill>
        <p:spPr>
          <a:xfrm>
            <a:off x="4572000" y="1630333"/>
            <a:ext cx="4368662" cy="2568133"/>
          </a:xfrm>
          <a:prstGeom prst="rect">
            <a:avLst/>
          </a:prstGeom>
          <a:noFill/>
          <a:ln>
            <a:noFill/>
          </a:ln>
        </p:spPr>
      </p:pic>
      <p:sp>
        <p:nvSpPr>
          <p:cNvPr id="138" name="Google Shape;138;p18"/>
          <p:cNvSpPr txBox="1"/>
          <p:nvPr>
            <p:ph idx="1" type="subTitle"/>
          </p:nvPr>
        </p:nvSpPr>
        <p:spPr>
          <a:xfrm>
            <a:off x="114275" y="613475"/>
            <a:ext cx="60438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Preliminary Results - PAPA VS DBG</a:t>
            </a:r>
            <a:endParaRPr sz="1800">
              <a:solidFill>
                <a:schemeClr val="dk1"/>
              </a:solidFill>
            </a:endParaRPr>
          </a:p>
        </p:txBody>
      </p:sp>
      <p:sp>
        <p:nvSpPr>
          <p:cNvPr id="139" name="Google Shape;139;p18"/>
          <p:cNvSpPr txBox="1"/>
          <p:nvPr/>
        </p:nvSpPr>
        <p:spPr>
          <a:xfrm>
            <a:off x="203350" y="4200275"/>
            <a:ext cx="698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 1. Comparison of  hypolith traits (mm) between PAPA and DBG colonized/uncolonized quartz rocks. PAPA is heavily visited by tourists. DBG is within a restricted gated area.</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191550" y="1507758"/>
            <a:ext cx="4563725" cy="2837292"/>
          </a:xfrm>
          <a:prstGeom prst="rect">
            <a:avLst/>
          </a:prstGeom>
          <a:noFill/>
          <a:ln>
            <a:noFill/>
          </a:ln>
        </p:spPr>
      </p:pic>
      <p:sp>
        <p:nvSpPr>
          <p:cNvPr id="145" name="Google Shape;145;p19"/>
          <p:cNvSpPr txBox="1"/>
          <p:nvPr/>
        </p:nvSpPr>
        <p:spPr>
          <a:xfrm>
            <a:off x="5839550" y="2727475"/>
            <a:ext cx="2085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 </a:t>
            </a:r>
            <a:r>
              <a:rPr lang="en"/>
              <a:t>Milky rose </a:t>
            </a:r>
            <a:endParaRPr/>
          </a:p>
          <a:p>
            <a:pPr indent="0" lvl="0" marL="0" rtl="0" algn="ctr">
              <a:spcBef>
                <a:spcPts val="0"/>
              </a:spcBef>
              <a:spcAft>
                <a:spcPts val="0"/>
              </a:spcAft>
              <a:buNone/>
            </a:pPr>
            <a:r>
              <a:rPr lang="en"/>
              <a:t>(2) milky </a:t>
            </a:r>
            <a:endParaRPr/>
          </a:p>
          <a:p>
            <a:pPr indent="0" lvl="0" marL="0" rtl="0" algn="ctr">
              <a:spcBef>
                <a:spcPts val="0"/>
              </a:spcBef>
              <a:spcAft>
                <a:spcPts val="0"/>
              </a:spcAft>
              <a:buNone/>
            </a:pPr>
            <a:r>
              <a:rPr lang="en"/>
              <a:t>(3) translucent milky </a:t>
            </a:r>
            <a:endParaRPr/>
          </a:p>
          <a:p>
            <a:pPr indent="0" lvl="0" marL="0" rtl="0" algn="ctr">
              <a:spcBef>
                <a:spcPts val="0"/>
              </a:spcBef>
              <a:spcAft>
                <a:spcPts val="0"/>
              </a:spcAft>
              <a:buNone/>
            </a:pPr>
            <a:r>
              <a:rPr lang="en"/>
              <a:t>(4) translucent </a:t>
            </a:r>
            <a:endParaRPr/>
          </a:p>
          <a:p>
            <a:pPr indent="0" lvl="0" marL="0" rtl="0" algn="ctr">
              <a:spcBef>
                <a:spcPts val="0"/>
              </a:spcBef>
              <a:spcAft>
                <a:spcPts val="0"/>
              </a:spcAft>
              <a:buNone/>
            </a:pPr>
            <a:r>
              <a:rPr lang="en"/>
              <a:t>(5) translucent rose </a:t>
            </a:r>
            <a:endParaRPr/>
          </a:p>
          <a:p>
            <a:pPr indent="0" lvl="0" marL="0" rtl="0" algn="ctr">
              <a:spcBef>
                <a:spcPts val="0"/>
              </a:spcBef>
              <a:spcAft>
                <a:spcPts val="0"/>
              </a:spcAft>
              <a:buNone/>
            </a:pPr>
            <a:r>
              <a:rPr lang="en"/>
              <a:t>(6) rose</a:t>
            </a:r>
            <a:endParaRPr/>
          </a:p>
        </p:txBody>
      </p:sp>
      <p:pic>
        <p:nvPicPr>
          <p:cNvPr id="146" name="Google Shape;146;p19"/>
          <p:cNvPicPr preferRelativeResize="0"/>
          <p:nvPr/>
        </p:nvPicPr>
        <p:blipFill>
          <a:blip r:embed="rId4">
            <a:alphaModFix/>
          </a:blip>
          <a:stretch>
            <a:fillRect/>
          </a:stretch>
        </p:blipFill>
        <p:spPr>
          <a:xfrm>
            <a:off x="4863052" y="2013788"/>
            <a:ext cx="4038600" cy="647700"/>
          </a:xfrm>
          <a:prstGeom prst="rect">
            <a:avLst/>
          </a:prstGeom>
          <a:noFill/>
          <a:ln>
            <a:noFill/>
          </a:ln>
        </p:spPr>
      </p:pic>
      <p:sp>
        <p:nvSpPr>
          <p:cNvPr id="147" name="Google Shape;147;p19"/>
          <p:cNvSpPr txBox="1"/>
          <p:nvPr>
            <p:ph idx="1" type="subTitle"/>
          </p:nvPr>
        </p:nvSpPr>
        <p:spPr>
          <a:xfrm>
            <a:off x="114275" y="613475"/>
            <a:ext cx="42624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300">
                <a:solidFill>
                  <a:schemeClr val="dk1"/>
                </a:solidFill>
              </a:rPr>
              <a:t>Preliminary Results</a:t>
            </a:r>
            <a:endParaRPr sz="1800">
              <a:solidFill>
                <a:schemeClr val="dk1"/>
              </a:solidFill>
            </a:endParaRPr>
          </a:p>
        </p:txBody>
      </p:sp>
      <p:sp>
        <p:nvSpPr>
          <p:cNvPr id="148" name="Google Shape;148;p19"/>
          <p:cNvSpPr txBox="1"/>
          <p:nvPr/>
        </p:nvSpPr>
        <p:spPr>
          <a:xfrm>
            <a:off x="191550" y="4345050"/>
            <a:ext cx="698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 2. Demonstrates observed versus expected quartz rock colors of colonized rocks in all 12 plots.</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0"/>
          <p:cNvSpPr txBox="1"/>
          <p:nvPr>
            <p:ph idx="1" type="body"/>
          </p:nvPr>
        </p:nvSpPr>
        <p:spPr>
          <a:xfrm>
            <a:off x="4719000" y="2805800"/>
            <a:ext cx="4011000" cy="1690800"/>
          </a:xfrm>
          <a:prstGeom prst="rect">
            <a:avLst/>
          </a:prstGeom>
          <a:solidFill>
            <a:srgbClr val="D0E0E3"/>
          </a:solidFill>
        </p:spPr>
        <p:txBody>
          <a:bodyPr anchorCtr="0" anchor="t" bIns="91425" lIns="91425" spcFirstLastPara="1" rIns="91425" wrap="square" tIns="91425">
            <a:noAutofit/>
          </a:bodyPr>
          <a:lstStyle/>
          <a:p>
            <a:pPr indent="0" lvl="0" marL="0" rtl="0" algn="l">
              <a:spcBef>
                <a:spcPts val="0"/>
              </a:spcBef>
              <a:spcAft>
                <a:spcPts val="1200"/>
              </a:spcAft>
              <a:buNone/>
            </a:pPr>
            <a:r>
              <a:rPr lang="en" sz="1700">
                <a:solidFill>
                  <a:srgbClr val="000000"/>
                </a:solidFill>
                <a:latin typeface="Arial"/>
                <a:ea typeface="Arial"/>
                <a:cs typeface="Arial"/>
                <a:sym typeface="Arial"/>
              </a:rPr>
              <a:t>Understanding hypolithic communities at a broader scale provides insight to the relationships between ecosystem function and the extreme boundary conditions under which life can thrive.</a:t>
            </a:r>
            <a:endParaRPr sz="1700">
              <a:solidFill>
                <a:srgbClr val="000000"/>
              </a:solidFill>
              <a:latin typeface="Arial"/>
              <a:ea typeface="Arial"/>
              <a:cs typeface="Arial"/>
              <a:sym typeface="Arial"/>
            </a:endParaRPr>
          </a:p>
        </p:txBody>
      </p:sp>
      <p:pic>
        <p:nvPicPr>
          <p:cNvPr id="154" name="Google Shape;154;p20"/>
          <p:cNvPicPr preferRelativeResize="0"/>
          <p:nvPr/>
        </p:nvPicPr>
        <p:blipFill>
          <a:blip r:embed="rId3">
            <a:alphaModFix/>
          </a:blip>
          <a:stretch>
            <a:fillRect/>
          </a:stretch>
        </p:blipFill>
        <p:spPr>
          <a:xfrm>
            <a:off x="232513" y="1565263"/>
            <a:ext cx="3872974" cy="2470725"/>
          </a:xfrm>
          <a:prstGeom prst="rect">
            <a:avLst/>
          </a:prstGeom>
          <a:noFill/>
          <a:ln>
            <a:noFill/>
          </a:ln>
        </p:spPr>
      </p:pic>
      <p:sp>
        <p:nvSpPr>
          <p:cNvPr id="155" name="Google Shape;155;p20"/>
          <p:cNvSpPr txBox="1"/>
          <p:nvPr>
            <p:ph idx="4294967295" type="subTitle"/>
          </p:nvPr>
        </p:nvSpPr>
        <p:spPr>
          <a:xfrm>
            <a:off x="114275" y="613475"/>
            <a:ext cx="42624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200"/>
              </a:spcAft>
              <a:buNone/>
            </a:pPr>
            <a:r>
              <a:rPr b="1" lang="en" sz="2300">
                <a:solidFill>
                  <a:schemeClr val="dk1"/>
                </a:solidFill>
              </a:rPr>
              <a:t>Next Steps and Discussion!</a:t>
            </a:r>
            <a:endParaRPr sz="1800">
              <a:solidFill>
                <a:schemeClr val="dk1"/>
              </a:solidFill>
            </a:endParaRPr>
          </a:p>
        </p:txBody>
      </p:sp>
      <p:sp>
        <p:nvSpPr>
          <p:cNvPr id="156" name="Google Shape;156;p20"/>
          <p:cNvSpPr txBox="1"/>
          <p:nvPr/>
        </p:nvSpPr>
        <p:spPr>
          <a:xfrm>
            <a:off x="232500" y="3955750"/>
            <a:ext cx="3873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 3. </a:t>
            </a:r>
            <a:r>
              <a:rPr lang="en" sz="1000"/>
              <a:t>Demonstrates percent cover of all quartz rocks in all 12 plots. Percent Cover = total area of quartz rocks in AOI / total area of AOI x 100.</a:t>
            </a:r>
            <a:endParaRPr sz="1000"/>
          </a:p>
          <a:p>
            <a:pPr indent="0" lvl="0" marL="0" rtl="0" algn="l">
              <a:spcBef>
                <a:spcPts val="0"/>
              </a:spcBef>
              <a:spcAft>
                <a:spcPts val="0"/>
              </a:spcAft>
              <a:buNone/>
            </a:pPr>
            <a:r>
              <a:t/>
            </a:r>
            <a:endParaRPr sz="1000">
              <a:latin typeface="Lato"/>
              <a:ea typeface="Lato"/>
              <a:cs typeface="Lato"/>
              <a:sym typeface="Lato"/>
            </a:endParaRPr>
          </a:p>
        </p:txBody>
      </p:sp>
      <p:sp>
        <p:nvSpPr>
          <p:cNvPr id="157" name="Google Shape;157;p20"/>
          <p:cNvSpPr txBox="1"/>
          <p:nvPr/>
        </p:nvSpPr>
        <p:spPr>
          <a:xfrm>
            <a:off x="5072850" y="1294325"/>
            <a:ext cx="3303300" cy="12120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500"/>
              <a:t>In process of determining percent cover of colonized rocks and comparing the results with percent cover of total quartz rocks.</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idx="4294967295" type="subTitle"/>
          </p:nvPr>
        </p:nvSpPr>
        <p:spPr>
          <a:xfrm>
            <a:off x="114275" y="613475"/>
            <a:ext cx="4262400" cy="48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1200"/>
              </a:spcAft>
              <a:buNone/>
            </a:pPr>
            <a:r>
              <a:rPr b="1" lang="en" sz="2300">
                <a:solidFill>
                  <a:schemeClr val="dk1"/>
                </a:solidFill>
              </a:rPr>
              <a:t>Acknowledgements</a:t>
            </a:r>
            <a:endParaRPr sz="1800">
              <a:solidFill>
                <a:schemeClr val="dk1"/>
              </a:solidFill>
            </a:endParaRPr>
          </a:p>
        </p:txBody>
      </p:sp>
      <p:sp>
        <p:nvSpPr>
          <p:cNvPr id="163" name="Google Shape;163;p21"/>
          <p:cNvSpPr txBox="1"/>
          <p:nvPr/>
        </p:nvSpPr>
        <p:spPr>
          <a:xfrm>
            <a:off x="136350" y="1529700"/>
            <a:ext cx="8871300" cy="189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t>Sp</a:t>
            </a:r>
            <a:r>
              <a:rPr lang="en" sz="1600"/>
              <a:t>ecial thanks to Sarah R. Braunisch, Devin Keating, Dana E. Orozco, Fransiska N. Kangombe, E. N. Haupindi, F. A. Tobias, Alejandro Cueva,  Jnaneshwar Das, Ramon Arrowsmith and Heather L. Throop.</a:t>
            </a:r>
            <a:endParaRPr sz="1600"/>
          </a:p>
          <a:p>
            <a:pPr indent="0" lvl="0" marL="0" rtl="0" algn="ctr">
              <a:lnSpc>
                <a:spcPct val="115000"/>
              </a:lnSpc>
              <a:spcBef>
                <a:spcPts val="1200"/>
              </a:spcBef>
              <a:spcAft>
                <a:spcPts val="1200"/>
              </a:spcAft>
              <a:buNone/>
            </a:pPr>
            <a:r>
              <a:rPr lang="en" sz="1600"/>
              <a:t>Special thanks to the Dryland lab at ASU, the Desert Botanical Garden, and collaborators at UNAM and NUST. Funding was provided by NSF OISE 1854156, NASA Space Grant Program, and the Arizona Space Grant Consortium.</a:t>
            </a:r>
            <a:endParaRPr b="1" sz="1600"/>
          </a:p>
        </p:txBody>
      </p:sp>
      <p:pic>
        <p:nvPicPr>
          <p:cNvPr id="164" name="Google Shape;164;p21"/>
          <p:cNvPicPr preferRelativeResize="0"/>
          <p:nvPr/>
        </p:nvPicPr>
        <p:blipFill>
          <a:blip r:embed="rId3">
            <a:alphaModFix/>
          </a:blip>
          <a:stretch>
            <a:fillRect/>
          </a:stretch>
        </p:blipFill>
        <p:spPr>
          <a:xfrm>
            <a:off x="294850" y="3830550"/>
            <a:ext cx="2477575" cy="1238775"/>
          </a:xfrm>
          <a:prstGeom prst="rect">
            <a:avLst/>
          </a:prstGeom>
          <a:noFill/>
          <a:ln>
            <a:noFill/>
          </a:ln>
        </p:spPr>
      </p:pic>
      <p:pic>
        <p:nvPicPr>
          <p:cNvPr id="165" name="Google Shape;165;p21"/>
          <p:cNvPicPr preferRelativeResize="0"/>
          <p:nvPr/>
        </p:nvPicPr>
        <p:blipFill>
          <a:blip r:embed="rId4">
            <a:alphaModFix/>
          </a:blip>
          <a:stretch>
            <a:fillRect/>
          </a:stretch>
        </p:blipFill>
        <p:spPr>
          <a:xfrm>
            <a:off x="6740325" y="3754175"/>
            <a:ext cx="1984200" cy="1391525"/>
          </a:xfrm>
          <a:prstGeom prst="rect">
            <a:avLst/>
          </a:prstGeom>
          <a:noFill/>
          <a:ln>
            <a:noFill/>
          </a:ln>
        </p:spPr>
      </p:pic>
      <p:pic>
        <p:nvPicPr>
          <p:cNvPr id="166" name="Google Shape;166;p21"/>
          <p:cNvPicPr preferRelativeResize="0"/>
          <p:nvPr/>
        </p:nvPicPr>
        <p:blipFill>
          <a:blip r:embed="rId5">
            <a:alphaModFix/>
          </a:blip>
          <a:stretch>
            <a:fillRect/>
          </a:stretch>
        </p:blipFill>
        <p:spPr>
          <a:xfrm>
            <a:off x="2961862" y="3855925"/>
            <a:ext cx="1020500" cy="1025825"/>
          </a:xfrm>
          <a:prstGeom prst="rect">
            <a:avLst/>
          </a:prstGeom>
          <a:noFill/>
          <a:ln>
            <a:noFill/>
          </a:ln>
        </p:spPr>
      </p:pic>
      <p:pic>
        <p:nvPicPr>
          <p:cNvPr id="167" name="Google Shape;167;p21"/>
          <p:cNvPicPr preferRelativeResize="0"/>
          <p:nvPr/>
        </p:nvPicPr>
        <p:blipFill>
          <a:blip r:embed="rId6">
            <a:alphaModFix/>
          </a:blip>
          <a:stretch>
            <a:fillRect/>
          </a:stretch>
        </p:blipFill>
        <p:spPr>
          <a:xfrm>
            <a:off x="5161639" y="3868543"/>
            <a:ext cx="1073501" cy="897720"/>
          </a:xfrm>
          <a:prstGeom prst="rect">
            <a:avLst/>
          </a:prstGeom>
          <a:noFill/>
          <a:ln>
            <a:noFill/>
          </a:ln>
        </p:spPr>
      </p:pic>
      <p:pic>
        <p:nvPicPr>
          <p:cNvPr id="168" name="Google Shape;168;p21"/>
          <p:cNvPicPr preferRelativeResize="0"/>
          <p:nvPr/>
        </p:nvPicPr>
        <p:blipFill>
          <a:blip r:embed="rId7">
            <a:alphaModFix/>
          </a:blip>
          <a:stretch>
            <a:fillRect/>
          </a:stretch>
        </p:blipFill>
        <p:spPr>
          <a:xfrm>
            <a:off x="4171798" y="3698036"/>
            <a:ext cx="800405" cy="12387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